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6D02A-A61B-4632-B611-FBE5B6AC73CE}" v="13" dt="2023-06-24T22:14:38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yb26@gmail.com" userId="a40d15f8b05b7404" providerId="LiveId" clId="{8CF6D02A-A61B-4632-B611-FBE5B6AC73CE}"/>
    <pc:docChg chg="custSel addSld delSld modSld sldOrd">
      <pc:chgData name="sueyb26@gmail.com" userId="a40d15f8b05b7404" providerId="LiveId" clId="{8CF6D02A-A61B-4632-B611-FBE5B6AC73CE}" dt="2023-06-25T01:48:48.015" v="5341" actId="20577"/>
      <pc:docMkLst>
        <pc:docMk/>
      </pc:docMkLst>
      <pc:sldChg chg="addSp delSp modSp mod chgLayout">
        <pc:chgData name="sueyb26@gmail.com" userId="a40d15f8b05b7404" providerId="LiveId" clId="{8CF6D02A-A61B-4632-B611-FBE5B6AC73CE}" dt="2023-06-24T17:07:53.238" v="178" actId="14100"/>
        <pc:sldMkLst>
          <pc:docMk/>
          <pc:sldMk cId="3409804533" sldId="256"/>
        </pc:sldMkLst>
        <pc:spChg chg="mod ord">
          <ac:chgData name="sueyb26@gmail.com" userId="a40d15f8b05b7404" providerId="LiveId" clId="{8CF6D02A-A61B-4632-B611-FBE5B6AC73CE}" dt="2023-06-24T17:05:17.010" v="163" actId="700"/>
          <ac:spMkLst>
            <pc:docMk/>
            <pc:sldMk cId="3409804533" sldId="256"/>
            <ac:spMk id="2" creationId="{42192873-EEF2-2694-0B52-8555FCA7E207}"/>
          </ac:spMkLst>
        </pc:spChg>
        <pc:spChg chg="mod ord">
          <ac:chgData name="sueyb26@gmail.com" userId="a40d15f8b05b7404" providerId="LiveId" clId="{8CF6D02A-A61B-4632-B611-FBE5B6AC73CE}" dt="2023-06-24T17:07:11.408" v="171" actId="122"/>
          <ac:spMkLst>
            <pc:docMk/>
            <pc:sldMk cId="3409804533" sldId="256"/>
            <ac:spMk id="3" creationId="{170E004E-1FCD-921E-2C90-9203A05C7F23}"/>
          </ac:spMkLst>
        </pc:spChg>
        <pc:spChg chg="add del mod">
          <ac:chgData name="sueyb26@gmail.com" userId="a40d15f8b05b7404" providerId="LiveId" clId="{8CF6D02A-A61B-4632-B611-FBE5B6AC73CE}" dt="2023-06-13T23:15:46.748" v="2"/>
          <ac:spMkLst>
            <pc:docMk/>
            <pc:sldMk cId="3409804533" sldId="256"/>
            <ac:spMk id="4" creationId="{5F0F3615-8066-C42C-A8CB-69CC6DE5C062}"/>
          </ac:spMkLst>
        </pc:spChg>
        <pc:picChg chg="add del mod">
          <ac:chgData name="sueyb26@gmail.com" userId="a40d15f8b05b7404" providerId="LiveId" clId="{8CF6D02A-A61B-4632-B611-FBE5B6AC73CE}" dt="2023-06-24T17:06:16.153" v="168" actId="478"/>
          <ac:picMkLst>
            <pc:docMk/>
            <pc:sldMk cId="3409804533" sldId="256"/>
            <ac:picMk id="5" creationId="{C076BF26-D0A5-FA70-D934-94100C8CD81C}"/>
          </ac:picMkLst>
        </pc:picChg>
        <pc:picChg chg="add mod">
          <ac:chgData name="sueyb26@gmail.com" userId="a40d15f8b05b7404" providerId="LiveId" clId="{8CF6D02A-A61B-4632-B611-FBE5B6AC73CE}" dt="2023-06-24T17:07:53.238" v="178" actId="14100"/>
          <ac:picMkLst>
            <pc:docMk/>
            <pc:sldMk cId="3409804533" sldId="256"/>
            <ac:picMk id="6" creationId="{1FDDA00B-CD85-A1C2-8CF0-F28DC3AD6EFD}"/>
          </ac:picMkLst>
        </pc:picChg>
      </pc:sldChg>
      <pc:sldChg chg="addSp delSp modSp mod modClrScheme chgLayout">
        <pc:chgData name="sueyb26@gmail.com" userId="a40d15f8b05b7404" providerId="LiveId" clId="{8CF6D02A-A61B-4632-B611-FBE5B6AC73CE}" dt="2023-06-24T17:39:07.097" v="1105" actId="255"/>
        <pc:sldMkLst>
          <pc:docMk/>
          <pc:sldMk cId="1113537710" sldId="257"/>
        </pc:sldMkLst>
        <pc:spChg chg="mod ord">
          <ac:chgData name="sueyb26@gmail.com" userId="a40d15f8b05b7404" providerId="LiveId" clId="{8CF6D02A-A61B-4632-B611-FBE5B6AC73CE}" dt="2023-06-24T17:08:58.210" v="182" actId="14100"/>
          <ac:spMkLst>
            <pc:docMk/>
            <pc:sldMk cId="1113537710" sldId="257"/>
            <ac:spMk id="2" creationId="{3CB55D46-BD63-5392-FE49-DAA35DBBECFE}"/>
          </ac:spMkLst>
        </pc:spChg>
        <pc:spChg chg="del">
          <ac:chgData name="sueyb26@gmail.com" userId="a40d15f8b05b7404" providerId="LiveId" clId="{8CF6D02A-A61B-4632-B611-FBE5B6AC73CE}" dt="2023-06-24T17:08:17.217" v="179" actId="700"/>
          <ac:spMkLst>
            <pc:docMk/>
            <pc:sldMk cId="1113537710" sldId="257"/>
            <ac:spMk id="3" creationId="{97EE4094-120D-CF2D-3E42-FB12F2E83073}"/>
          </ac:spMkLst>
        </pc:spChg>
        <pc:spChg chg="add mod ord">
          <ac:chgData name="sueyb26@gmail.com" userId="a40d15f8b05b7404" providerId="LiveId" clId="{8CF6D02A-A61B-4632-B611-FBE5B6AC73CE}" dt="2023-06-24T17:39:07.097" v="1105" actId="255"/>
          <ac:spMkLst>
            <pc:docMk/>
            <pc:sldMk cId="1113537710" sldId="257"/>
            <ac:spMk id="5" creationId="{445514AF-380E-308A-50F3-324CFA346DD8}"/>
          </ac:spMkLst>
        </pc:spChg>
        <pc:picChg chg="add mod">
          <ac:chgData name="sueyb26@gmail.com" userId="a40d15f8b05b7404" providerId="LiveId" clId="{8CF6D02A-A61B-4632-B611-FBE5B6AC73CE}" dt="2023-06-24T17:09:05.918" v="183" actId="14100"/>
          <ac:picMkLst>
            <pc:docMk/>
            <pc:sldMk cId="1113537710" sldId="257"/>
            <ac:picMk id="4" creationId="{AB607CB5-975C-7718-162A-C07CA77E1134}"/>
          </ac:picMkLst>
        </pc:picChg>
      </pc:sldChg>
      <pc:sldChg chg="addSp modSp mod">
        <pc:chgData name="sueyb26@gmail.com" userId="a40d15f8b05b7404" providerId="LiveId" clId="{8CF6D02A-A61B-4632-B611-FBE5B6AC73CE}" dt="2023-06-25T01:48:48.015" v="5341" actId="20577"/>
        <pc:sldMkLst>
          <pc:docMk/>
          <pc:sldMk cId="2198627024" sldId="258"/>
        </pc:sldMkLst>
        <pc:spChg chg="mod">
          <ac:chgData name="sueyb26@gmail.com" userId="a40d15f8b05b7404" providerId="LiveId" clId="{8CF6D02A-A61B-4632-B611-FBE5B6AC73CE}" dt="2023-06-24T18:04:53.572" v="2119" actId="14100"/>
          <ac:spMkLst>
            <pc:docMk/>
            <pc:sldMk cId="2198627024" sldId="258"/>
            <ac:spMk id="2" creationId="{5C7C51B2-AA81-611F-AF9F-AE2387EE0E46}"/>
          </ac:spMkLst>
        </pc:spChg>
        <pc:spChg chg="mod">
          <ac:chgData name="sueyb26@gmail.com" userId="a40d15f8b05b7404" providerId="LiveId" clId="{8CF6D02A-A61B-4632-B611-FBE5B6AC73CE}" dt="2023-06-25T01:48:48.015" v="5341" actId="20577"/>
          <ac:spMkLst>
            <pc:docMk/>
            <pc:sldMk cId="2198627024" sldId="258"/>
            <ac:spMk id="3" creationId="{03414682-A1BF-C6AB-B1FC-BD39FD62B000}"/>
          </ac:spMkLst>
        </pc:spChg>
        <pc:picChg chg="add mod">
          <ac:chgData name="sueyb26@gmail.com" userId="a40d15f8b05b7404" providerId="LiveId" clId="{8CF6D02A-A61B-4632-B611-FBE5B6AC73CE}" dt="2023-06-24T18:05:17.156" v="2123" actId="14100"/>
          <ac:picMkLst>
            <pc:docMk/>
            <pc:sldMk cId="2198627024" sldId="258"/>
            <ac:picMk id="4" creationId="{9FC09DE6-84AF-6A70-E2C5-EE180BC03D43}"/>
          </ac:picMkLst>
        </pc:picChg>
      </pc:sldChg>
      <pc:sldChg chg="addSp modSp mod">
        <pc:chgData name="sueyb26@gmail.com" userId="a40d15f8b05b7404" providerId="LiveId" clId="{8CF6D02A-A61B-4632-B611-FBE5B6AC73CE}" dt="2023-06-24T18:19:29.119" v="2945" actId="20577"/>
        <pc:sldMkLst>
          <pc:docMk/>
          <pc:sldMk cId="1761616828" sldId="259"/>
        </pc:sldMkLst>
        <pc:spChg chg="mod">
          <ac:chgData name="sueyb26@gmail.com" userId="a40d15f8b05b7404" providerId="LiveId" clId="{8CF6D02A-A61B-4632-B611-FBE5B6AC73CE}" dt="2023-06-13T23:24:53.054" v="106" actId="20577"/>
          <ac:spMkLst>
            <pc:docMk/>
            <pc:sldMk cId="1761616828" sldId="259"/>
            <ac:spMk id="2" creationId="{A83AC389-16CA-3767-60FE-3578106BFADF}"/>
          </ac:spMkLst>
        </pc:spChg>
        <pc:spChg chg="mod">
          <ac:chgData name="sueyb26@gmail.com" userId="a40d15f8b05b7404" providerId="LiveId" clId="{8CF6D02A-A61B-4632-B611-FBE5B6AC73CE}" dt="2023-06-24T18:19:29.119" v="2945" actId="20577"/>
          <ac:spMkLst>
            <pc:docMk/>
            <pc:sldMk cId="1761616828" sldId="259"/>
            <ac:spMk id="3" creationId="{CD426B14-BF03-FE6E-23AD-3F6623CE2FDA}"/>
          </ac:spMkLst>
        </pc:spChg>
        <pc:picChg chg="add mod">
          <ac:chgData name="sueyb26@gmail.com" userId="a40d15f8b05b7404" providerId="LiveId" clId="{8CF6D02A-A61B-4632-B611-FBE5B6AC73CE}" dt="2023-06-13T23:24:59.898" v="107"/>
          <ac:picMkLst>
            <pc:docMk/>
            <pc:sldMk cId="1761616828" sldId="259"/>
            <ac:picMk id="4" creationId="{541AF3DF-66C4-02AE-69BB-0278959E17FA}"/>
          </ac:picMkLst>
        </pc:picChg>
      </pc:sldChg>
      <pc:sldChg chg="addSp delSp modSp new mod ord chgLayout">
        <pc:chgData name="sueyb26@gmail.com" userId="a40d15f8b05b7404" providerId="LiveId" clId="{8CF6D02A-A61B-4632-B611-FBE5B6AC73CE}" dt="2023-06-24T21:18:45.195" v="3673" actId="20577"/>
        <pc:sldMkLst>
          <pc:docMk/>
          <pc:sldMk cId="4214106147" sldId="260"/>
        </pc:sldMkLst>
        <pc:spChg chg="mod ord">
          <ac:chgData name="sueyb26@gmail.com" userId="a40d15f8b05b7404" providerId="LiveId" clId="{8CF6D02A-A61B-4632-B611-FBE5B6AC73CE}" dt="2023-06-24T21:03:38.850" v="2963" actId="14100"/>
          <ac:spMkLst>
            <pc:docMk/>
            <pc:sldMk cId="4214106147" sldId="260"/>
            <ac:spMk id="2" creationId="{D8A83FF3-34A6-52DF-BBA9-6C58AE7DFB36}"/>
          </ac:spMkLst>
        </pc:spChg>
        <pc:spChg chg="del">
          <ac:chgData name="sueyb26@gmail.com" userId="a40d15f8b05b7404" providerId="LiveId" clId="{8CF6D02A-A61B-4632-B611-FBE5B6AC73CE}" dt="2023-06-24T21:02:09.703" v="2948" actId="700"/>
          <ac:spMkLst>
            <pc:docMk/>
            <pc:sldMk cId="4214106147" sldId="260"/>
            <ac:spMk id="3" creationId="{F0467502-802A-ACF5-EC3F-1C634CA5C0A2}"/>
          </ac:spMkLst>
        </pc:spChg>
        <pc:spChg chg="add mod ord">
          <ac:chgData name="sueyb26@gmail.com" userId="a40d15f8b05b7404" providerId="LiveId" clId="{8CF6D02A-A61B-4632-B611-FBE5B6AC73CE}" dt="2023-06-24T21:18:45.195" v="3673" actId="20577"/>
          <ac:spMkLst>
            <pc:docMk/>
            <pc:sldMk cId="4214106147" sldId="260"/>
            <ac:spMk id="5" creationId="{BEA434C4-26CA-7F3B-EB12-C1255F07859C}"/>
          </ac:spMkLst>
        </pc:spChg>
        <pc:picChg chg="add mod">
          <ac:chgData name="sueyb26@gmail.com" userId="a40d15f8b05b7404" providerId="LiveId" clId="{8CF6D02A-A61B-4632-B611-FBE5B6AC73CE}" dt="2023-06-24T21:03:45.079" v="2964" actId="14100"/>
          <ac:picMkLst>
            <pc:docMk/>
            <pc:sldMk cId="4214106147" sldId="260"/>
            <ac:picMk id="4" creationId="{FE4625C4-39CA-A468-357E-385EC81C5059}"/>
          </ac:picMkLst>
        </pc:picChg>
      </pc:sldChg>
      <pc:sldChg chg="addSp modSp new mod ord">
        <pc:chgData name="sueyb26@gmail.com" userId="a40d15f8b05b7404" providerId="LiveId" clId="{8CF6D02A-A61B-4632-B611-FBE5B6AC73CE}" dt="2023-06-24T22:08:56.627" v="5298" actId="20577"/>
        <pc:sldMkLst>
          <pc:docMk/>
          <pc:sldMk cId="2203684613" sldId="261"/>
        </pc:sldMkLst>
        <pc:spChg chg="mod">
          <ac:chgData name="sueyb26@gmail.com" userId="a40d15f8b05b7404" providerId="LiveId" clId="{8CF6D02A-A61B-4632-B611-FBE5B6AC73CE}" dt="2023-06-24T21:35:21.445" v="4180" actId="14100"/>
          <ac:spMkLst>
            <pc:docMk/>
            <pc:sldMk cId="2203684613" sldId="261"/>
            <ac:spMk id="2" creationId="{BBB6D671-12B7-0AA2-9B75-710923DE1D66}"/>
          </ac:spMkLst>
        </pc:spChg>
        <pc:spChg chg="mod">
          <ac:chgData name="sueyb26@gmail.com" userId="a40d15f8b05b7404" providerId="LiveId" clId="{8CF6D02A-A61B-4632-B611-FBE5B6AC73CE}" dt="2023-06-24T22:08:56.627" v="5298" actId="20577"/>
          <ac:spMkLst>
            <pc:docMk/>
            <pc:sldMk cId="2203684613" sldId="261"/>
            <ac:spMk id="3" creationId="{563481BE-128E-53E2-E517-9FC175955502}"/>
          </ac:spMkLst>
        </pc:spChg>
        <pc:picChg chg="add mod">
          <ac:chgData name="sueyb26@gmail.com" userId="a40d15f8b05b7404" providerId="LiveId" clId="{8CF6D02A-A61B-4632-B611-FBE5B6AC73CE}" dt="2023-06-24T21:35:28.075" v="4181" actId="14100"/>
          <ac:picMkLst>
            <pc:docMk/>
            <pc:sldMk cId="2203684613" sldId="261"/>
            <ac:picMk id="4" creationId="{2971613C-2FC0-EE18-09D9-0B6B12335255}"/>
          </ac:picMkLst>
        </pc:picChg>
      </pc:sldChg>
      <pc:sldChg chg="new del setBg">
        <pc:chgData name="sueyb26@gmail.com" userId="a40d15f8b05b7404" providerId="LiveId" clId="{8CF6D02A-A61B-4632-B611-FBE5B6AC73CE}" dt="2023-06-24T22:10:47.972" v="5303" actId="2696"/>
        <pc:sldMkLst>
          <pc:docMk/>
          <pc:sldMk cId="742681265" sldId="262"/>
        </pc:sldMkLst>
      </pc:sldChg>
      <pc:sldChg chg="addSp delSp modSp new mod modClrScheme chgLayout">
        <pc:chgData name="sueyb26@gmail.com" userId="a40d15f8b05b7404" providerId="LiveId" clId="{8CF6D02A-A61B-4632-B611-FBE5B6AC73CE}" dt="2023-06-24T22:15:31.368" v="5332" actId="14100"/>
        <pc:sldMkLst>
          <pc:docMk/>
          <pc:sldMk cId="986963930" sldId="262"/>
        </pc:sldMkLst>
        <pc:spChg chg="add del mod">
          <ac:chgData name="sueyb26@gmail.com" userId="a40d15f8b05b7404" providerId="LiveId" clId="{8CF6D02A-A61B-4632-B611-FBE5B6AC73CE}" dt="2023-06-24T22:12:06.876" v="5306" actId="700"/>
          <ac:spMkLst>
            <pc:docMk/>
            <pc:sldMk cId="986963930" sldId="262"/>
            <ac:spMk id="2" creationId="{C457187D-9F58-8BA0-2A5A-0B2D71498CBF}"/>
          </ac:spMkLst>
        </pc:spChg>
        <pc:spChg chg="add del mod">
          <ac:chgData name="sueyb26@gmail.com" userId="a40d15f8b05b7404" providerId="LiveId" clId="{8CF6D02A-A61B-4632-B611-FBE5B6AC73CE}" dt="2023-06-24T22:12:06.876" v="5306" actId="700"/>
          <ac:spMkLst>
            <pc:docMk/>
            <pc:sldMk cId="986963930" sldId="262"/>
            <ac:spMk id="3" creationId="{6EE3CBB0-2978-04B8-A8E4-3728EB379B77}"/>
          </ac:spMkLst>
        </pc:spChg>
        <pc:spChg chg="add del mod">
          <ac:chgData name="sueyb26@gmail.com" userId="a40d15f8b05b7404" providerId="LiveId" clId="{8CF6D02A-A61B-4632-B611-FBE5B6AC73CE}" dt="2023-06-24T22:12:06.876" v="5306" actId="700"/>
          <ac:spMkLst>
            <pc:docMk/>
            <pc:sldMk cId="986963930" sldId="262"/>
            <ac:spMk id="4" creationId="{80D521FB-33AA-B9F7-1C21-529505342F80}"/>
          </ac:spMkLst>
        </pc:spChg>
        <pc:spChg chg="add mod">
          <ac:chgData name="sueyb26@gmail.com" userId="a40d15f8b05b7404" providerId="LiveId" clId="{8CF6D02A-A61B-4632-B611-FBE5B6AC73CE}" dt="2023-06-24T22:15:23.149" v="5331" actId="27636"/>
          <ac:spMkLst>
            <pc:docMk/>
            <pc:sldMk cId="986963930" sldId="262"/>
            <ac:spMk id="5" creationId="{2C5D881F-93A9-1EF8-A17A-0DAD5D6CCC27}"/>
          </ac:spMkLst>
        </pc:spChg>
        <pc:spChg chg="add del mod">
          <ac:chgData name="sueyb26@gmail.com" userId="a40d15f8b05b7404" providerId="LiveId" clId="{8CF6D02A-A61B-4632-B611-FBE5B6AC73CE}" dt="2023-06-24T22:14:38.043" v="5322" actId="931"/>
          <ac:spMkLst>
            <pc:docMk/>
            <pc:sldMk cId="986963930" sldId="262"/>
            <ac:spMk id="6" creationId="{F4F74606-6BD5-A683-A0F5-BF62515A5F3C}"/>
          </ac:spMkLst>
        </pc:spChg>
        <pc:picChg chg="add mod">
          <ac:chgData name="sueyb26@gmail.com" userId="a40d15f8b05b7404" providerId="LiveId" clId="{8CF6D02A-A61B-4632-B611-FBE5B6AC73CE}" dt="2023-06-24T22:15:31.368" v="5332" actId="14100"/>
          <ac:picMkLst>
            <pc:docMk/>
            <pc:sldMk cId="986963930" sldId="262"/>
            <ac:picMk id="8" creationId="{E92539D5-ABF8-FEEE-EB37-4F7EB070700B}"/>
          </ac:picMkLst>
        </pc:picChg>
      </pc:sldChg>
      <pc:sldChg chg="new del">
        <pc:chgData name="sueyb26@gmail.com" userId="a40d15f8b05b7404" providerId="LiveId" clId="{8CF6D02A-A61B-4632-B611-FBE5B6AC73CE}" dt="2023-06-24T22:09:44.486" v="5300" actId="2696"/>
        <pc:sldMkLst>
          <pc:docMk/>
          <pc:sldMk cId="396017185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.state.nv.us/App/NELIS/REL/82nd2023" TargetMode="External"/><Relationship Id="rId2" Type="http://schemas.openxmlformats.org/officeDocument/2006/relationships/hyperlink" Target="https://vote-nevada.news/Legislative-Roundup-Record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2873-EEF2-2694-0B52-8555FCA7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Nevada NOW Legislative Recap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E004E-1FCD-921E-2C90-9203A05C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Wins, The Losses, and Where Do We Go From Here!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FDDA00B-CD85-A1C2-8CF0-F28DC3AD6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37" y="3209321"/>
            <a:ext cx="2983847" cy="27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0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5D46-BD63-5392-FE49-DAA35DBB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78" y="365760"/>
            <a:ext cx="8155754" cy="1231546"/>
          </a:xfrm>
        </p:spPr>
        <p:txBody>
          <a:bodyPr/>
          <a:lstStyle/>
          <a:p>
            <a:r>
              <a:rPr lang="en-US" dirty="0"/>
              <a:t>The Wins!                                  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5514AF-380E-308A-50F3-324CFA34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1" y="1921396"/>
            <a:ext cx="9919503" cy="4570843"/>
          </a:xfrm>
        </p:spPr>
        <p:txBody>
          <a:bodyPr>
            <a:normAutofit/>
          </a:bodyPr>
          <a:lstStyle/>
          <a:p>
            <a:r>
              <a:rPr lang="en-US" sz="1600" b="1" u="sng" dirty="0"/>
              <a:t>AB292</a:t>
            </a:r>
            <a:r>
              <a:rPr lang="en-US" sz="1600" b="1" dirty="0"/>
              <a:t> – Dignity for Incarcerated Women – </a:t>
            </a:r>
            <a:r>
              <a:rPr lang="en-US" sz="1600" dirty="0"/>
              <a:t>This was Nevada NOW’s Signature Bill for 2023 – 2 years of work by Jeri, Mass Lib, formerly incarcerated women, and the ACLU.  This will provide regular medical exams and better feminine hygiene products.</a:t>
            </a:r>
          </a:p>
          <a:p>
            <a:r>
              <a:rPr lang="en-US" sz="1600" b="1" u="sng" dirty="0"/>
              <a:t>SB131</a:t>
            </a:r>
            <a:r>
              <a:rPr lang="en-US" sz="1600" b="1" dirty="0"/>
              <a:t> – Revises provisions relating to reproductive health care</a:t>
            </a:r>
            <a:r>
              <a:rPr lang="en-US" sz="1600" dirty="0"/>
              <a:t> – This codifies Governor Sisolak’s Executive Order that protects providers and patients coming to Nevada for reproductive care services.</a:t>
            </a:r>
          </a:p>
          <a:p>
            <a:r>
              <a:rPr lang="en-US" sz="1600" b="1" u="sng" dirty="0"/>
              <a:t>SB161</a:t>
            </a:r>
            <a:r>
              <a:rPr lang="en-US" sz="1600" b="1" dirty="0"/>
              <a:t> – Makes revisions relating to personal health and wellness </a:t>
            </a:r>
            <a:r>
              <a:rPr lang="en-US" sz="1600" dirty="0"/>
              <a:t>– This will allow SNAP benefits to be used for period products.</a:t>
            </a:r>
          </a:p>
          <a:p>
            <a:r>
              <a:rPr lang="en-US" sz="1600" b="1" u="sng" dirty="0"/>
              <a:t>AB169 </a:t>
            </a:r>
            <a:r>
              <a:rPr lang="en-US" sz="1600" b="1" dirty="0"/>
              <a:t>– Revises provisions governing the labeling of feminine hygiene products.</a:t>
            </a:r>
          </a:p>
          <a:p>
            <a:r>
              <a:rPr lang="en-US" sz="1600" b="1" u="sng" dirty="0"/>
              <a:t>SB163</a:t>
            </a:r>
            <a:r>
              <a:rPr lang="en-US" sz="1600" b="1" dirty="0"/>
              <a:t> – Gender Affirming Care Bill</a:t>
            </a:r>
          </a:p>
          <a:p>
            <a:r>
              <a:rPr lang="en-US" sz="1600" b="1" u="sng" dirty="0"/>
              <a:t>SB153</a:t>
            </a:r>
            <a:r>
              <a:rPr lang="en-US" sz="1600" b="1" dirty="0"/>
              <a:t> – Protections for Incarcerated Transgender Persons.</a:t>
            </a:r>
          </a:p>
          <a:p>
            <a:r>
              <a:rPr lang="en-US" sz="1600" b="1" u="sng" dirty="0"/>
              <a:t>AB140</a:t>
            </a:r>
            <a:r>
              <a:rPr lang="en-US" sz="1600" b="1" dirty="0"/>
              <a:t> – Makes Juneteenth a State Holiday.</a:t>
            </a:r>
          </a:p>
          <a:p>
            <a:r>
              <a:rPr lang="en-US" sz="1600" b="1" u="sng" dirty="0"/>
              <a:t>SB172</a:t>
            </a:r>
            <a:r>
              <a:rPr lang="en-US" sz="1600" b="1" dirty="0"/>
              <a:t> – Minor/Adolescent Access to Preventative Health Care.</a:t>
            </a:r>
          </a:p>
          <a:p>
            <a:endParaRPr lang="en-US" sz="1400" b="1" u="sng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B607CB5-975C-7718-162A-C07CA77E1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96" y="365760"/>
            <a:ext cx="1400535" cy="12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3FF3-34A6-52DF-BBA9-6C58AE7D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8900700" cy="1150524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b="1" dirty="0"/>
              <a:t>So, now what?</a:t>
            </a:r>
            <a:r>
              <a:rPr lang="en-US" dirty="0"/>
              <a:t>                                    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A434C4-26CA-7F3B-EB12-C1255F078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Every two years, our legislature passes great bills – but how do we know if they’ve been implemented?? Who do we hold accountable?</a:t>
            </a:r>
          </a:p>
          <a:p>
            <a:r>
              <a:rPr lang="en-US" sz="1600" b="1" dirty="0"/>
              <a:t>I strongly recommend watching Vote Nevada’s Legislative Round Up.</a:t>
            </a:r>
          </a:p>
          <a:p>
            <a:r>
              <a:rPr lang="en-US" sz="1600" b="1" dirty="0">
                <a:hlinkClick r:id="rId2"/>
              </a:rPr>
              <a:t>https://vote-nevada.news/Legislative-Roundup-Recording</a:t>
            </a:r>
            <a:endParaRPr lang="en-US" sz="1600" b="1" dirty="0"/>
          </a:p>
          <a:p>
            <a:r>
              <a:rPr lang="en-US" sz="1600" b="1" dirty="0"/>
              <a:t>Here is where we find all the bills that passed and the bills that were vetoed: </a:t>
            </a:r>
            <a:r>
              <a:rPr lang="en-US" sz="1600" dirty="0">
                <a:hlinkClick r:id="rId3"/>
              </a:rPr>
              <a:t>NELIS Home (state.nv.us)</a:t>
            </a:r>
            <a:r>
              <a:rPr lang="en-US" sz="1600" b="1" dirty="0"/>
              <a:t> </a:t>
            </a:r>
          </a:p>
          <a:p>
            <a:endParaRPr lang="en-US" sz="1600" b="1" dirty="0"/>
          </a:p>
          <a:p>
            <a:r>
              <a:rPr lang="en-US" sz="1600" b="1" dirty="0"/>
              <a:t>Too often we rely on legislators, agencies, boards, commissions, etc. to implement the laws we have fought long and hard for – sometimes, things fall through the cracks.  Re-read the bill, see who is responsible, and then let them know you are counting on them to get it done.</a:t>
            </a:r>
          </a:p>
          <a:p>
            <a:endParaRPr lang="en-US" sz="1600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4625C4-39CA-A468-357E-385EC81C5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48" y="365760"/>
            <a:ext cx="1215343" cy="11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0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51B2-AA81-611F-AF9F-AE2387EE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259515" cy="1034777"/>
          </a:xfrm>
        </p:spPr>
        <p:txBody>
          <a:bodyPr/>
          <a:lstStyle/>
          <a:p>
            <a:r>
              <a:rPr lang="en-US" dirty="0"/>
              <a:t>The Losses </a:t>
            </a:r>
            <a:r>
              <a:rPr lang="en-US" dirty="0">
                <a:sym typeface="Wingdings" panose="05000000000000000000" pitchFamily="2" charset="2"/>
              </a:rPr>
              <a:t>      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14682-A1BF-C6AB-B1FC-BD39FD62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17" y="1442067"/>
            <a:ext cx="9923670" cy="5050173"/>
          </a:xfrm>
        </p:spPr>
        <p:txBody>
          <a:bodyPr>
            <a:normAutofit/>
          </a:bodyPr>
          <a:lstStyle/>
          <a:p>
            <a:r>
              <a:rPr lang="en-US" sz="1600" b="1" u="sng" dirty="0"/>
              <a:t>SB371</a:t>
            </a:r>
            <a:r>
              <a:rPr lang="en-US" sz="1600" b="1" dirty="0"/>
              <a:t> – Revises provisions governing local governments </a:t>
            </a:r>
            <a:r>
              <a:rPr lang="en-US" sz="1600" dirty="0"/>
              <a:t>– This would have, at least, started the process of eliminating </a:t>
            </a:r>
            <a:r>
              <a:rPr lang="en-US" sz="1600"/>
              <a:t>Dillon’s Rule. </a:t>
            </a:r>
          </a:p>
          <a:p>
            <a:r>
              <a:rPr lang="en-US" sz="1600" b="1" u="sng" dirty="0"/>
              <a:t>SB171</a:t>
            </a:r>
            <a:r>
              <a:rPr lang="en-US" sz="1600" b="1" dirty="0"/>
              <a:t> – Revises provisions governing firearms </a:t>
            </a:r>
            <a:r>
              <a:rPr lang="en-US" sz="1600" dirty="0"/>
              <a:t>– This would have prevented persons with hate crime misdemeanors from owning firearms.</a:t>
            </a:r>
          </a:p>
          <a:p>
            <a:r>
              <a:rPr lang="en-US" sz="1600" b="1" u="sng" dirty="0"/>
              <a:t>AB354</a:t>
            </a:r>
            <a:r>
              <a:rPr lang="en-US" sz="1600" b="1" dirty="0"/>
              <a:t> – Revises provisions relating to firearms </a:t>
            </a:r>
            <a:r>
              <a:rPr lang="en-US" sz="1600" dirty="0"/>
              <a:t>– This would have made it illegal to have a firearm in and around election sites.</a:t>
            </a:r>
          </a:p>
          <a:p>
            <a:r>
              <a:rPr lang="en-US" sz="1600" b="1" u="sng" dirty="0"/>
              <a:t>AB355 </a:t>
            </a:r>
            <a:r>
              <a:rPr lang="en-US" sz="1600" b="1" dirty="0"/>
              <a:t>– Revises provisions relating to firearms </a:t>
            </a:r>
            <a:r>
              <a:rPr lang="en-US" sz="1600" dirty="0"/>
              <a:t>– This would have raised the age to own a firearm from 18 to 21.</a:t>
            </a:r>
          </a:p>
          <a:p>
            <a:r>
              <a:rPr lang="en-US" sz="1600" b="1" u="sng" dirty="0"/>
              <a:t>AB218 </a:t>
            </a:r>
            <a:r>
              <a:rPr lang="en-US" sz="1600" b="1" dirty="0"/>
              <a:t>– Revises provisions governing landlords and tenants </a:t>
            </a:r>
            <a:r>
              <a:rPr lang="en-US" sz="1600" dirty="0"/>
              <a:t>– This would have eliminated fees tenants have to pay when forced to pay rent online.</a:t>
            </a:r>
          </a:p>
          <a:p>
            <a:r>
              <a:rPr lang="en-US" sz="1600" b="1" u="sng" dirty="0"/>
              <a:t>AB305</a:t>
            </a:r>
            <a:r>
              <a:rPr lang="en-US" sz="1600" b="1" dirty="0"/>
              <a:t> – Revises provisions governing public works </a:t>
            </a:r>
            <a:r>
              <a:rPr lang="en-US" sz="1600" dirty="0"/>
              <a:t>– This would have enforced a law from 2017 for contractors and sub-contractors to have a certain % of non-male apprentices.</a:t>
            </a:r>
          </a:p>
          <a:p>
            <a:r>
              <a:rPr lang="en-US" sz="1600" b="1" u="sng" dirty="0"/>
              <a:t>AB340 </a:t>
            </a:r>
            <a:r>
              <a:rPr lang="en-US" sz="1600" b="1" dirty="0"/>
              <a:t>– Revises provisions governing certain actions &amp; proceedings relating to real property </a:t>
            </a:r>
            <a:r>
              <a:rPr lang="en-US" sz="1600" dirty="0"/>
              <a:t>– This would have reversed the response process from tenant to landlord on summary evictions.</a:t>
            </a:r>
            <a:endParaRPr lang="en-US" sz="1600" b="1" u="sng" dirty="0"/>
          </a:p>
          <a:p>
            <a:endParaRPr lang="en-US" sz="1600" b="1" u="sng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FC09DE6-84AF-6A70-E2C5-EE180BC0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49" y="243068"/>
            <a:ext cx="1284986" cy="11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2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C389-16CA-3767-60FE-3578106B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Questions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26B14-BF03-FE6E-23AD-3F6623CE2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u="sng" dirty="0"/>
              <a:t>AJR6</a:t>
            </a:r>
            <a:r>
              <a:rPr lang="en-US" sz="1600" b="1" dirty="0"/>
              <a:t> – Proposes to Amend the Nevada State Constitution to adopt the National Popular Vote Compact.  On Ballot in 2024 – </a:t>
            </a:r>
            <a:r>
              <a:rPr lang="en-US" sz="1600" dirty="0"/>
              <a:t>President and Vice President elections </a:t>
            </a:r>
            <a:r>
              <a:rPr lang="en-US" sz="1600"/>
              <a:t>only.</a:t>
            </a:r>
          </a:p>
          <a:p>
            <a:endParaRPr lang="en-US" sz="1600" dirty="0"/>
          </a:p>
          <a:p>
            <a:r>
              <a:rPr lang="en-US" sz="1600" b="1" u="sng" dirty="0"/>
              <a:t>AJR10*</a:t>
            </a:r>
            <a:r>
              <a:rPr lang="en-US" sz="1600" b="1" dirty="0"/>
              <a:t> - Proposes to amend the Ordinance of the Nevada State Constitution and the Nevada Constitution to remove language authorizing the use of slavery and involuntary servitude as a criminal punishment.  On Ballot in 2024.</a:t>
            </a:r>
          </a:p>
          <a:p>
            <a:endParaRPr lang="en-US" sz="1600" dirty="0"/>
          </a:p>
          <a:p>
            <a:r>
              <a:rPr lang="en-US" sz="1600" b="1" u="sng" dirty="0"/>
              <a:t>SJR7</a:t>
            </a:r>
            <a:r>
              <a:rPr lang="en-US" sz="1600" b="1" dirty="0"/>
              <a:t> – Proposes to amend the Nevada Constitution to establish certain rights relating to reproductive health.  </a:t>
            </a:r>
            <a:r>
              <a:rPr lang="en-US" sz="1600" dirty="0"/>
              <a:t>Passed in 2023 legislative session – will need to pass again in 2025 so it can be on the ballot in 2026.</a:t>
            </a:r>
            <a:endParaRPr lang="en-US" sz="1600" b="1" u="sng" dirty="0"/>
          </a:p>
          <a:p>
            <a:pPr marL="0" indent="0">
              <a:buNone/>
            </a:pPr>
            <a:endParaRPr lang="en-US" sz="1600" b="1" u="sng" dirty="0"/>
          </a:p>
          <a:p>
            <a:endParaRPr lang="en-US" sz="1600" b="1" u="sng" dirty="0"/>
          </a:p>
          <a:p>
            <a:endParaRPr lang="en-US" sz="1600" b="1" u="sng" dirty="0"/>
          </a:p>
          <a:p>
            <a:endParaRPr lang="en-US" sz="1600" b="1" u="sng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41AF3DF-66C4-02AE-69BB-0278959E1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48" y="365760"/>
            <a:ext cx="1516283" cy="13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D671-12B7-0AA2-9B75-710923DE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8796528" cy="1050445"/>
          </a:xfrm>
        </p:spPr>
        <p:txBody>
          <a:bodyPr/>
          <a:lstStyle/>
          <a:p>
            <a:r>
              <a:rPr lang="en-US" dirty="0"/>
              <a:t>Here comes 2024!!!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81BE-128E-53E2-E517-9FC17595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08" y="1416205"/>
            <a:ext cx="10058400" cy="5163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This is a snapshot of what the 2024 Election landscape looks like.  We had a super majority in the Assembly but were one seat short of a super majority in the Senate.</a:t>
            </a:r>
          </a:p>
          <a:p>
            <a:pPr marL="0" indent="0">
              <a:buNone/>
            </a:pPr>
            <a:r>
              <a:rPr lang="en-US" sz="1400" b="1" u="sng" dirty="0"/>
              <a:t>Senate</a:t>
            </a:r>
            <a:r>
              <a:rPr lang="en-US" sz="1400" b="1" dirty="0"/>
              <a:t> (10 seats) – Need to hold current seats plus one for super majority </a:t>
            </a:r>
            <a:r>
              <a:rPr lang="en-US" sz="1400" dirty="0"/>
              <a:t>(highlighted: termed out)</a:t>
            </a:r>
            <a:endParaRPr lang="en-US" sz="1400" b="1" dirty="0"/>
          </a:p>
          <a:p>
            <a:pPr marL="0" indent="0">
              <a:buNone/>
            </a:pPr>
            <a:r>
              <a:rPr lang="en-US" sz="1400" dirty="0">
                <a:highlight>
                  <a:srgbClr val="FFFF00"/>
                </a:highlight>
              </a:rPr>
              <a:t>D1 (Pat Spearman)</a:t>
            </a:r>
            <a:r>
              <a:rPr lang="en-US" sz="1400" dirty="0"/>
              <a:t>		D6 Nicole Cannizzaro		</a:t>
            </a:r>
            <a:r>
              <a:rPr lang="en-US" sz="1400" dirty="0">
                <a:highlight>
                  <a:srgbClr val="FFFF00"/>
                </a:highlight>
              </a:rPr>
              <a:t>D18 (Scott Hammond)</a:t>
            </a:r>
          </a:p>
          <a:p>
            <a:pPr marL="0" indent="0">
              <a:buNone/>
            </a:pPr>
            <a:r>
              <a:rPr lang="en-US" sz="1400" dirty="0"/>
              <a:t>D3 Rochelle Nguyen		D7 Roberta Lange		</a:t>
            </a:r>
            <a:r>
              <a:rPr lang="en-US" sz="1400" dirty="0">
                <a:highlight>
                  <a:srgbClr val="FFFF00"/>
                </a:highlight>
              </a:rPr>
              <a:t>D19 (Pete Goicoechea)</a:t>
            </a:r>
          </a:p>
          <a:p>
            <a:pPr marL="0" indent="0">
              <a:buNone/>
            </a:pPr>
            <a:r>
              <a:rPr lang="en-US" sz="1400" dirty="0"/>
              <a:t>D4 Dina Neal		D11 Dallas Harris</a:t>
            </a:r>
          </a:p>
          <a:p>
            <a:pPr marL="0" indent="0">
              <a:buNone/>
            </a:pPr>
            <a:r>
              <a:rPr lang="en-US" sz="1400" dirty="0"/>
              <a:t>D5 Carrie Buck		D15 Heidi Seevers-Gansert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400" b="1" u="sng" dirty="0"/>
              <a:t>Assembly</a:t>
            </a:r>
            <a:r>
              <a:rPr lang="en-US" sz="1400" b="1" dirty="0"/>
              <a:t> – 42 seats – must hold 28 seats for super majority</a:t>
            </a:r>
          </a:p>
          <a:p>
            <a:pPr marL="0" indent="0">
              <a:buNone/>
            </a:pPr>
            <a:endParaRPr lang="en-US" sz="1400" b="1" u="sng" dirty="0"/>
          </a:p>
          <a:p>
            <a:pPr marL="0" indent="0">
              <a:buNone/>
            </a:pPr>
            <a:r>
              <a:rPr lang="en-US" sz="1400" b="1" u="sng" dirty="0"/>
              <a:t>Local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Las Vegas Mayor</a:t>
            </a:r>
          </a:p>
          <a:p>
            <a:pPr marL="0" indent="0">
              <a:buNone/>
            </a:pPr>
            <a:r>
              <a:rPr lang="en-US" sz="1400" b="1" dirty="0"/>
              <a:t>Clark County Board of Trustees – 4 seats</a:t>
            </a:r>
          </a:p>
          <a:p>
            <a:pPr marL="0" indent="0">
              <a:buNone/>
            </a:pPr>
            <a:r>
              <a:rPr lang="en-US" sz="1200" dirty="0"/>
              <a:t>		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971613C-2FC0-EE18-09D9-0B6B12335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49" y="365760"/>
            <a:ext cx="1125428" cy="10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8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5D881F-93A9-1EF8-A17A-0DAD5D6C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59"/>
            <a:ext cx="5495188" cy="687537"/>
          </a:xfrm>
        </p:spPr>
        <p:txBody>
          <a:bodyPr>
            <a:normAutofit fontScale="90000"/>
          </a:bodyPr>
          <a:lstStyle/>
          <a:p>
            <a:r>
              <a:rPr lang="en-US" dirty="0"/>
              <a:t>Join us!!!</a:t>
            </a:r>
          </a:p>
        </p:txBody>
      </p:sp>
      <p:pic>
        <p:nvPicPr>
          <p:cNvPr id="8" name="Content Placeholder 7" descr="A picture containing text, flower, businesscard&#10;&#10;Description automatically generated">
            <a:extLst>
              <a:ext uri="{FF2B5EF4-FFF2-40B4-BE49-F238E27FC236}">
                <a16:creationId xmlns:a16="http://schemas.microsoft.com/office/drawing/2014/main" id="{E92539D5-ABF8-FEEE-EB37-4F7EB0707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8" y="1053296"/>
            <a:ext cx="8193974" cy="5243333"/>
          </a:xfrm>
        </p:spPr>
      </p:pic>
    </p:spTree>
    <p:extLst>
      <p:ext uri="{BB962C8B-B14F-4D97-AF65-F5344CB8AC3E}">
        <p14:creationId xmlns:p14="http://schemas.microsoft.com/office/powerpoint/2010/main" val="98696393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168</TotalTime>
  <Words>721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Schoolbook</vt:lpstr>
      <vt:lpstr>Wingdings 2</vt:lpstr>
      <vt:lpstr>View</vt:lpstr>
      <vt:lpstr>Nevada NOW Legislative Recap 2023</vt:lpstr>
      <vt:lpstr>The Wins!                                     </vt:lpstr>
      <vt:lpstr>              So, now what?                                       </vt:lpstr>
      <vt:lpstr>The Losses                               </vt:lpstr>
      <vt:lpstr>Ballot Questions                         </vt:lpstr>
      <vt:lpstr>Here comes 2024!!!              </vt:lpstr>
      <vt:lpstr>Join us!!!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Nevada NOW Legislative Recap 2023</dc:title>
  <dc:creator>sueyb26@gmail.com</dc:creator>
  <cp:lastModifiedBy>sueyb26@gmail.com</cp:lastModifiedBy>
  <cp:revision>1</cp:revision>
  <dcterms:created xsi:type="dcterms:W3CDTF">2023-06-12T22:53:16Z</dcterms:created>
  <dcterms:modified xsi:type="dcterms:W3CDTF">2023-06-25T01:48:55Z</dcterms:modified>
</cp:coreProperties>
</file>